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08" r:id="rId1"/>
  </p:sldMasterIdLst>
  <p:notesMasterIdLst>
    <p:notesMasterId r:id="rId9"/>
  </p:notesMasterIdLst>
  <p:sldIdLst>
    <p:sldId id="256" r:id="rId2"/>
    <p:sldId id="258" r:id="rId3"/>
    <p:sldId id="257" r:id="rId4"/>
    <p:sldId id="259" r:id="rId5"/>
    <p:sldId id="260" r:id="rId6"/>
    <p:sldId id="261" r:id="rId7"/>
    <p:sldId id="262"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3B8D1B-C8D0-4588-8E40-4E9823A56D66}" type="datetimeFigureOut">
              <a:rPr lang="en-US" smtClean="0"/>
              <a:t>4/21/2019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46BB06B-41B9-4447-A44D-1F00DFBA2BBA}"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Over 90% of people living in Texas consent that local police ought to be allowed to ask about a person’s immigration status when one is arrested for committing crime. This is in accordance to the poll results compiled by the Texas Lyceum in 2017(</a:t>
            </a:r>
            <a:r>
              <a:rPr lang="en-US" sz="1200" kern="1200" dirty="0" err="1">
                <a:solidFill>
                  <a:schemeClr val="tx1"/>
                </a:solidFill>
                <a:latin typeface="+mn-lt"/>
                <a:ea typeface="+mn-ea"/>
                <a:cs typeface="+mn-cs"/>
              </a:rPr>
              <a:t>DeSipio</a:t>
            </a:r>
            <a:r>
              <a:rPr lang="en-US" sz="1200" kern="1200" dirty="0">
                <a:solidFill>
                  <a:schemeClr val="tx1"/>
                </a:solidFill>
                <a:latin typeface="+mn-lt"/>
                <a:ea typeface="+mn-ea"/>
                <a:cs typeface="+mn-cs"/>
              </a:rPr>
              <a:t>, 2018)The poll focused on the issue of border security as well as state-based immigration efforts which are divisive issues for law makers in Texas. Half of Texans oppose the legislation of sanctuary policies whereby the police or other law enforcers are not allowed to report the undocumented immigrants to the federal authorities for their history in crime.</a:t>
            </a:r>
          </a:p>
          <a:p>
            <a:endParaRPr lang="en-US" dirty="0"/>
          </a:p>
        </p:txBody>
      </p:sp>
      <p:sp>
        <p:nvSpPr>
          <p:cNvPr id="4" name="Slide Number Placeholder 3"/>
          <p:cNvSpPr>
            <a:spLocks noGrp="1"/>
          </p:cNvSpPr>
          <p:nvPr>
            <p:ph type="sldNum" sz="quarter" idx="10"/>
          </p:nvPr>
        </p:nvSpPr>
        <p:spPr/>
        <p:txBody>
          <a:bodyPr/>
          <a:lstStyle/>
          <a:p>
            <a:fld id="{546BB06B-41B9-4447-A44D-1F00DFBA2BBA}" type="slidenum">
              <a:rPr lang="en-US" smtClean="0"/>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Immigrants only eligible for legal status and not citizenship contribute to $832 billion towards the country’s economy. When the vast majority of the undocumented immigrants in America are granted citizenship the economy of the country is likely to increase. Therefore, the GDP of America is expected to increase by $1.4 trillion. Additionally, over 203,000 jobs have been created with the huge influx of immigrants which is exemplary on the economic state of the Texas (DOTY, 2018).</a:t>
            </a:r>
          </a:p>
          <a:p>
            <a:endParaRPr lang="en-US" dirty="0"/>
          </a:p>
        </p:txBody>
      </p:sp>
      <p:sp>
        <p:nvSpPr>
          <p:cNvPr id="4" name="Slide Number Placeholder 3"/>
          <p:cNvSpPr>
            <a:spLocks noGrp="1"/>
          </p:cNvSpPr>
          <p:nvPr>
            <p:ph type="sldNum" sz="quarter" idx="10"/>
          </p:nvPr>
        </p:nvSpPr>
        <p:spPr/>
        <p:txBody>
          <a:bodyPr/>
          <a:lstStyle/>
          <a:p>
            <a:fld id="{546BB06B-41B9-4447-A44D-1F00DFBA2BBA}" type="slidenum">
              <a:rPr lang="en-US" smtClean="0"/>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mn-lt"/>
                <a:ea typeface="+mn-ea"/>
                <a:cs typeface="+mn-cs"/>
              </a:rPr>
              <a:t>President Trump has championed the installation or a wall between America and Mexico. He emphasized that the motive of this border fence was to impound remittance payments which are resulting from illegal wages and increase fees on every border crossing cards (</a:t>
            </a:r>
            <a:r>
              <a:rPr lang="en-US" sz="1200" kern="1200" dirty="0" err="1">
                <a:solidFill>
                  <a:schemeClr val="tx1"/>
                </a:solidFill>
                <a:latin typeface="+mn-lt"/>
                <a:ea typeface="+mn-ea"/>
                <a:cs typeface="+mn-cs"/>
              </a:rPr>
              <a:t>Izcara</a:t>
            </a:r>
            <a:r>
              <a:rPr lang="en-US" sz="1200" kern="1200" dirty="0">
                <a:solidFill>
                  <a:schemeClr val="tx1"/>
                </a:solidFill>
                <a:latin typeface="+mn-lt"/>
                <a:ea typeface="+mn-ea"/>
                <a:cs typeface="+mn-cs"/>
              </a:rPr>
              <a:t> &amp; Palacios, 2019). Furthermore, the border protection will have to increase fees every temporary visas which are given to Mexican CEOs as well as diplomats.</a:t>
            </a:r>
          </a:p>
          <a:p>
            <a:r>
              <a:rPr lang="en-US" sz="1200" kern="1200" dirty="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546BB06B-41B9-4447-A44D-1F00DFBA2BBA}" type="slidenum">
              <a:rPr lang="en-US" smtClean="0"/>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Immigrants usually increase the demand for job opportunities which puts lots of pressure on the natives of Texas who should get the employment vacancies (</a:t>
            </a:r>
            <a:r>
              <a:rPr lang="en-US" sz="1200" kern="1200" dirty="0" err="1">
                <a:solidFill>
                  <a:schemeClr val="tx1"/>
                </a:solidFill>
                <a:latin typeface="+mn-lt"/>
                <a:ea typeface="+mn-ea"/>
                <a:cs typeface="+mn-cs"/>
              </a:rPr>
              <a:t>Zavaleta</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&amp; Kaplan, 2018). Being that immigrants increase the population of Texas, there will be much pressure exerted on the limited job opportunities available. Hence most Americans are likely to remain unemployed due to the high competition for the slots by immigrants. That is, the vast majority of students completing their tertiary education to get employed are expected to remain jobless. Due to high demand for the few job vacancies, amounts of payment to workers is likely to reduce.</a:t>
            </a:r>
          </a:p>
          <a:p>
            <a:endParaRPr lang="en-US" dirty="0"/>
          </a:p>
        </p:txBody>
      </p:sp>
      <p:sp>
        <p:nvSpPr>
          <p:cNvPr id="4" name="Slide Number Placeholder 3"/>
          <p:cNvSpPr>
            <a:spLocks noGrp="1"/>
          </p:cNvSpPr>
          <p:nvPr>
            <p:ph type="sldNum" sz="quarter" idx="10"/>
          </p:nvPr>
        </p:nvSpPr>
        <p:spPr/>
        <p:txBody>
          <a:bodyPr/>
          <a:lstStyle/>
          <a:p>
            <a:fld id="{546BB06B-41B9-4447-A44D-1F00DFBA2BBA}" type="slidenum">
              <a:rPr lang="en-US" smtClean="0"/>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The foreign-born share of the U.S population grew from 7.9% to 13.1% between 1990 and 2013. Most importantly to note, the number of unofficial immigrants significantly increased from 3.5 million to 11.2 million. The data collected from FBI indicate that crime rate has increased over the years. For example, reported cases of robbery, rape, aggravated assault as well as murder have risen by 48% (</a:t>
            </a:r>
            <a:r>
              <a:rPr lang="en-US" sz="1200" kern="1200" dirty="0" err="1">
                <a:solidFill>
                  <a:schemeClr val="tx1"/>
                </a:solidFill>
                <a:latin typeface="+mn-lt"/>
                <a:ea typeface="+mn-ea"/>
                <a:cs typeface="+mn-cs"/>
              </a:rPr>
              <a:t>Zavaleta</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&amp; Kaplan, 2018). In addition, property crime rate has as well increased by 41%. Clearly this shows the importance of sanctuary policies which can be implemented to check criminal record of the immigrants..</a:t>
            </a:r>
          </a:p>
          <a:p>
            <a:endParaRPr lang="en-US" dirty="0"/>
          </a:p>
        </p:txBody>
      </p:sp>
      <p:sp>
        <p:nvSpPr>
          <p:cNvPr id="4" name="Slide Number Placeholder 3"/>
          <p:cNvSpPr>
            <a:spLocks noGrp="1"/>
          </p:cNvSpPr>
          <p:nvPr>
            <p:ph type="sldNum" sz="quarter" idx="10"/>
          </p:nvPr>
        </p:nvSpPr>
        <p:spPr/>
        <p:txBody>
          <a:bodyPr/>
          <a:lstStyle/>
          <a:p>
            <a:fld id="{546BB06B-41B9-4447-A44D-1F00DFBA2BBA}" type="slidenum">
              <a:rPr lang="en-US" smtClean="0"/>
              <a:t>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S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6065417" y="5054602"/>
            <a:ext cx="673276" cy="279400"/>
          </a:xfrm>
        </p:spPr>
        <p:txBody>
          <a:bodyPr/>
          <a:lstStyle/>
          <a:p>
            <a:fld id="{5D1376FF-4479-443F-A9E8-4421404E1485}" type="datetimeFigureOut">
              <a:rPr lang="en-US" smtClean="0"/>
              <a:t>4/21/2019</a:t>
            </a:fld>
            <a:endParaRPr lang="en-US"/>
          </a:p>
        </p:txBody>
      </p:sp>
      <p:sp>
        <p:nvSpPr>
          <p:cNvPr id="5" name="Footer Placeholder 4"/>
          <p:cNvSpPr>
            <a:spLocks noGrp="1"/>
          </p:cNvSpPr>
          <p:nvPr>
            <p:ph type="ftr" sz="quarter" idx="11"/>
          </p:nvPr>
        </p:nvSpPr>
        <p:spPr>
          <a:xfrm>
            <a:off x="1921934" y="5054602"/>
            <a:ext cx="4064860" cy="279400"/>
          </a:xfrm>
        </p:spPr>
        <p:txBody>
          <a:bodyPr/>
          <a:lstStyle/>
          <a:p>
            <a:endParaRPr lang="en-US"/>
          </a:p>
        </p:txBody>
      </p:sp>
      <p:sp>
        <p:nvSpPr>
          <p:cNvPr id="6" name="Slide Number Placeholder 5"/>
          <p:cNvSpPr>
            <a:spLocks noGrp="1"/>
          </p:cNvSpPr>
          <p:nvPr>
            <p:ph type="sldNum" sz="quarter" idx="12"/>
          </p:nvPr>
        </p:nvSpPr>
        <p:spPr>
          <a:xfrm>
            <a:off x="6817317" y="5054602"/>
            <a:ext cx="413483" cy="279400"/>
          </a:xfrm>
        </p:spPr>
        <p:txBody>
          <a:bodyPr/>
          <a:lstStyle/>
          <a:p>
            <a:fld id="{07AAF40A-505B-44B0-9A54-65EDCCDD83DF}" type="slidenum">
              <a:rPr lang="en-US" smtClean="0"/>
              <a:t>‹#›</a:t>
            </a:fld>
            <a:endParaRPr lang="en-US"/>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406855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6" y="2354670"/>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1376FF-4479-443F-A9E8-4421404E1485}" type="datetimeFigureOut">
              <a:rPr lang="en-US" smtClean="0"/>
              <a:t>4/21/2019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AAF40A-505B-44B0-9A54-65EDCCDD83DF}" type="slidenum">
              <a:rPr lang="en-US" smtClean="0"/>
              <a:t>‹#›</a:t>
            </a:fld>
            <a:endParaRPr lang="en-US"/>
          </a:p>
        </p:txBody>
      </p:sp>
    </p:spTree>
    <p:extLst>
      <p:ext uri="{BB962C8B-B14F-4D97-AF65-F5344CB8AC3E}">
        <p14:creationId xmlns:p14="http://schemas.microsoft.com/office/powerpoint/2010/main" val="30162737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D1376FF-4479-443F-A9E8-4421404E1485}" type="datetimeFigureOut">
              <a:rPr lang="en-US" smtClean="0"/>
              <a:t>4/21/2019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AAF40A-505B-44B0-9A54-65EDCCDD83DF}" type="slidenum">
              <a:rPr lang="en-US" smtClean="0"/>
              <a:t>‹#›</a:t>
            </a:fld>
            <a:endParaRPr lang="en-US"/>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371272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79576" y="2487168"/>
            <a:ext cx="3337560" cy="344728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D1376FF-4479-443F-A9E8-4421404E1485}" type="datetimeFigureOut">
              <a:rPr lang="en-US" smtClean="0"/>
              <a:t>4/21/2019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AAF40A-505B-44B0-9A54-65EDCCDD83DF}" type="slidenum">
              <a:rPr lang="en-US" smtClean="0"/>
              <a:t>‹#›</a:t>
            </a:fld>
            <a:endParaRPr lang="en-US"/>
          </a:p>
        </p:txBody>
      </p:sp>
    </p:spTree>
    <p:extLst>
      <p:ext uri="{BB962C8B-B14F-4D97-AF65-F5344CB8AC3E}">
        <p14:creationId xmlns:p14="http://schemas.microsoft.com/office/powerpoint/2010/main" val="1021386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76868" y="3243262"/>
            <a:ext cx="3337560" cy="270662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1832" y="3243262"/>
            <a:ext cx="3337560" cy="270662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D1376FF-4479-443F-A9E8-4421404E1485}" type="datetimeFigureOut">
              <a:rPr lang="en-US" smtClean="0"/>
              <a:t>4/21/2019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AAF40A-505B-44B0-9A54-65EDCCDD83DF}" type="slidenum">
              <a:rPr lang="en-US" smtClean="0"/>
              <a:t>‹#›</a:t>
            </a:fld>
            <a:endParaRPr lang="en-US"/>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09202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1376FF-4479-443F-A9E8-4421404E1485}" type="datetimeFigureOut">
              <a:rPr lang="en-US" smtClean="0"/>
              <a:t>4/21/2019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AAF40A-505B-44B0-9A54-65EDCCDD83DF}" type="slidenum">
              <a:rPr lang="en-US" smtClean="0"/>
              <a:t>‹#›</a:t>
            </a:fld>
            <a:endParaRPr lang="en-US"/>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713966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1376FF-4479-443F-A9E8-4421404E1485}" type="datetimeFigureOut">
              <a:rPr lang="en-US" smtClean="0"/>
              <a:t>4/21/2019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AAF40A-505B-44B0-9A54-65EDCCDD83DF}" type="slidenum">
              <a:rPr lang="en-US" smtClean="0"/>
              <a:t>‹#›</a:t>
            </a:fld>
            <a:endParaRPr lang="en-US"/>
          </a:p>
        </p:txBody>
      </p:sp>
    </p:spTree>
    <p:extLst>
      <p:ext uri="{BB962C8B-B14F-4D97-AF65-F5344CB8AC3E}">
        <p14:creationId xmlns:p14="http://schemas.microsoft.com/office/powerpoint/2010/main" val="38698649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D1376FF-4479-443F-A9E8-4421404E1485}" type="datetimeFigureOut">
              <a:rPr lang="en-US" smtClean="0"/>
              <a:t>4/21/2019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AAF40A-505B-44B0-9A54-65EDCCDD83DF}" type="slidenum">
              <a:rPr lang="en-US" smtClean="0"/>
              <a:t>‹#›</a:t>
            </a:fld>
            <a:endParaRPr lang="en-US"/>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1036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5183069"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D1376FF-4479-443F-A9E8-4421404E1485}" type="datetimeFigureOut">
              <a:rPr lang="en-US" smtClean="0"/>
              <a:t>4/21/2019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AAF40A-505B-44B0-9A54-65EDCCDD83DF}" type="slidenum">
              <a:rPr lang="en-US" smtClean="0"/>
              <a:t>‹#›</a:t>
            </a:fld>
            <a:endParaRPr lang="en-US"/>
          </a:p>
        </p:txBody>
      </p:sp>
    </p:spTree>
    <p:extLst>
      <p:ext uri="{BB962C8B-B14F-4D97-AF65-F5344CB8AC3E}">
        <p14:creationId xmlns:p14="http://schemas.microsoft.com/office/powerpoint/2010/main" val="10776801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D1376FF-4479-443F-A9E8-4421404E1485}" type="datetimeFigureOut">
              <a:rPr lang="en-US" smtClean="0"/>
              <a:t>4/21/2019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AAF40A-505B-44B0-9A54-65EDCCDD83DF}" type="slidenum">
              <a:rPr lang="en-US" smtClean="0"/>
              <a:t>‹#›</a:t>
            </a:fld>
            <a:endParaRPr lang="en-US"/>
          </a:p>
        </p:txBody>
      </p:sp>
    </p:spTree>
    <p:extLst>
      <p:ext uri="{BB962C8B-B14F-4D97-AF65-F5344CB8AC3E}">
        <p14:creationId xmlns:p14="http://schemas.microsoft.com/office/powerpoint/2010/main" val="18301518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D1376FF-4479-443F-A9E8-4421404E1485}" type="datetimeFigureOut">
              <a:rPr lang="en-US" smtClean="0"/>
              <a:t>4/21/2019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AAF40A-505B-44B0-9A54-65EDCCDD83DF}" type="slidenum">
              <a:rPr lang="en-US" smtClean="0"/>
              <a:t>‹#›</a:t>
            </a:fld>
            <a:endParaRPr lang="en-US"/>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135720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D1376FF-4479-443F-A9E8-4421404E1485}" type="datetimeFigureOut">
              <a:rPr lang="en-US" smtClean="0"/>
              <a:t>4/21/2019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AAF40A-505B-44B0-9A54-65EDCCDD83DF}" type="slidenum">
              <a:rPr lang="en-US" smtClean="0"/>
              <a:t>‹#›</a:t>
            </a:fld>
            <a:endParaRPr lang="en-US"/>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675127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D1376FF-4479-443F-A9E8-4421404E1485}" type="datetimeFigureOut">
              <a:rPr lang="en-US" smtClean="0"/>
              <a:t>4/21/2019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AAF40A-505B-44B0-9A54-65EDCCDD83DF}" type="slidenum">
              <a:rPr lang="en-US" smtClean="0"/>
              <a:t>‹#›</a:t>
            </a:fld>
            <a:endParaRPr lang="en-US"/>
          </a:p>
        </p:txBody>
      </p:sp>
    </p:spTree>
    <p:extLst>
      <p:ext uri="{BB962C8B-B14F-4D97-AF65-F5344CB8AC3E}">
        <p14:creationId xmlns:p14="http://schemas.microsoft.com/office/powerpoint/2010/main" val="24618074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4"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D1376FF-4479-443F-A9E8-4421404E1485}" type="datetimeFigureOut">
              <a:rPr lang="en-US" smtClean="0"/>
              <a:t>4/21/2019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AAF40A-505B-44B0-9A54-65EDCCDD83DF}" type="slidenum">
              <a:rPr lang="en-US" smtClean="0"/>
              <a:t>‹#›</a:t>
            </a:fld>
            <a:endParaRPr lang="en-US"/>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940543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en-US"/>
              <a:t>Click to edit Master title style</a:t>
            </a:r>
            <a:endParaRPr lang="en-US" dirty="0"/>
          </a:p>
        </p:txBody>
      </p:sp>
      <p:sp>
        <p:nvSpPr>
          <p:cNvPr id="11"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D1376FF-4479-443F-A9E8-4421404E1485}" type="datetimeFigureOut">
              <a:rPr lang="en-US" smtClean="0"/>
              <a:t>4/21/2019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AAF40A-505B-44B0-9A54-65EDCCDD83DF}" type="slidenum">
              <a:rPr lang="en-US" smtClean="0"/>
              <a:t>‹#›</a:t>
            </a:fld>
            <a:endParaRPr lang="en-US"/>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675701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1376FF-4479-443F-A9E8-4421404E1485}" type="datetimeFigureOut">
              <a:rPr lang="en-US" smtClean="0"/>
              <a:t>4/21/2019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AAF40A-505B-44B0-9A54-65EDCCDD83DF}" type="slidenum">
              <a:rPr lang="en-US" smtClean="0"/>
              <a:t>‹#›</a:t>
            </a:fld>
            <a:endParaRPr lang="en-US"/>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101579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1376FF-4479-443F-A9E8-4421404E1485}" type="datetimeFigureOut">
              <a:rPr lang="en-US" smtClean="0"/>
              <a:t>4/21/2019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AAF40A-505B-44B0-9A54-65EDCCDD83DF}" type="slidenum">
              <a:rPr lang="en-US" smtClean="0"/>
              <a:t>‹#›</a:t>
            </a:fld>
            <a:endParaRPr lang="en-US"/>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326963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SD-PanelContent-GrommetsCombined.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D1376FF-4479-443F-A9E8-4421404E1485}" type="datetimeFigureOut">
              <a:rPr lang="en-US" smtClean="0"/>
              <a:t>4/21/2019</a:t>
            </a:fld>
            <a:endParaRPr lang="en-US"/>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7AAF40A-505B-44B0-9A54-65EDCCDD83DF}" type="slidenum">
              <a:rPr lang="en-US" smtClean="0"/>
              <a:t>‹#›</a:t>
            </a:fld>
            <a:endParaRPr lang="en-US"/>
          </a:p>
        </p:txBody>
      </p:sp>
    </p:spTree>
    <p:extLst>
      <p:ext uri="{BB962C8B-B14F-4D97-AF65-F5344CB8AC3E}">
        <p14:creationId xmlns:p14="http://schemas.microsoft.com/office/powerpoint/2010/main" val="275809824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Lst>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52843" y="457200"/>
            <a:ext cx="6400800" cy="2971800"/>
          </a:xfrm>
        </p:spPr>
        <p:txBody>
          <a:bodyPr>
            <a:normAutofit/>
          </a:bodyPr>
          <a:lstStyle/>
          <a:p>
            <a:endParaRPr lang="en-US" dirty="0"/>
          </a:p>
          <a:p>
            <a:endParaRPr lang="en-US" dirty="0"/>
          </a:p>
          <a:p>
            <a:endParaRPr lang="en-US" dirty="0"/>
          </a:p>
          <a:p>
            <a:r>
              <a:rPr lang="en-US" dirty="0"/>
              <a:t>Border Security/Immigration</a:t>
            </a:r>
          </a:p>
          <a:p>
            <a:r>
              <a:rPr lang="en-US" dirty="0"/>
              <a:t>Student’s Name</a:t>
            </a:r>
          </a:p>
          <a:p>
            <a:r>
              <a:rPr lang="en-US" dirty="0"/>
              <a:t>Institution</a:t>
            </a:r>
          </a:p>
          <a:p>
            <a:endParaRPr lang="en-US" dirty="0"/>
          </a:p>
        </p:txBody>
      </p:sp>
      <p:pic>
        <p:nvPicPr>
          <p:cNvPr id="4" name="Picture 3">
            <a:extLst>
              <a:ext uri="{FF2B5EF4-FFF2-40B4-BE49-F238E27FC236}">
                <a16:creationId xmlns:a16="http://schemas.microsoft.com/office/drawing/2014/main" id="{ABF73F57-4145-4C9C-A3C2-6E786B5926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1600" y="3276601"/>
            <a:ext cx="6400800" cy="312419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8399" y="457201"/>
            <a:ext cx="6798734" cy="533400"/>
          </a:xfrm>
        </p:spPr>
        <p:txBody>
          <a:bodyPr>
            <a:normAutofit fontScale="90000"/>
          </a:bodyPr>
          <a:lstStyle/>
          <a:p>
            <a:r>
              <a:rPr lang="en-US" dirty="0"/>
              <a:t>Introduction</a:t>
            </a:r>
          </a:p>
        </p:txBody>
      </p:sp>
      <p:sp>
        <p:nvSpPr>
          <p:cNvPr id="3" name="Content Placeholder 2"/>
          <p:cNvSpPr>
            <a:spLocks noGrp="1"/>
          </p:cNvSpPr>
          <p:nvPr>
            <p:ph idx="1"/>
          </p:nvPr>
        </p:nvSpPr>
        <p:spPr>
          <a:xfrm>
            <a:off x="685800" y="990601"/>
            <a:ext cx="7696199" cy="4944532"/>
          </a:xfrm>
        </p:spPr>
        <p:txBody>
          <a:bodyPr/>
          <a:lstStyle/>
          <a:p>
            <a:r>
              <a:rPr lang="en-US" dirty="0"/>
              <a:t>A poll by Texas Lyceum was done to collect the views of people concerning border security</a:t>
            </a:r>
          </a:p>
          <a:p>
            <a:r>
              <a:rPr lang="en-US" dirty="0"/>
              <a:t>Many people in Texas  accept local authorities to ask immigration status of the people</a:t>
            </a:r>
          </a:p>
          <a:p>
            <a:r>
              <a:rPr lang="en-US" dirty="0"/>
              <a:t>62% of Texas natives believe that border security helps America bolster its security</a:t>
            </a:r>
          </a:p>
          <a:p>
            <a:pPr>
              <a:buNone/>
            </a:pPr>
            <a:endParaRPr lang="en-US" dirty="0"/>
          </a:p>
        </p:txBody>
      </p:sp>
      <p:pic>
        <p:nvPicPr>
          <p:cNvPr id="5" name="Picture 4">
            <a:extLst>
              <a:ext uri="{FF2B5EF4-FFF2-40B4-BE49-F238E27FC236}">
                <a16:creationId xmlns:a16="http://schemas.microsoft.com/office/drawing/2014/main" id="{55B2823D-E266-4517-85D0-56D36D94B7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600" y="3486792"/>
            <a:ext cx="6976533" cy="298174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2633" y="457201"/>
            <a:ext cx="6798734" cy="685800"/>
          </a:xfrm>
        </p:spPr>
        <p:txBody>
          <a:bodyPr>
            <a:normAutofit fontScale="90000"/>
          </a:bodyPr>
          <a:lstStyle/>
          <a:p>
            <a:r>
              <a:rPr lang="en-US" dirty="0"/>
              <a:t>Texas Government</a:t>
            </a:r>
          </a:p>
        </p:txBody>
      </p:sp>
      <p:sp>
        <p:nvSpPr>
          <p:cNvPr id="3" name="Content Placeholder 2"/>
          <p:cNvSpPr>
            <a:spLocks noGrp="1"/>
          </p:cNvSpPr>
          <p:nvPr>
            <p:ph idx="1"/>
          </p:nvPr>
        </p:nvSpPr>
        <p:spPr>
          <a:xfrm>
            <a:off x="457200" y="1371599"/>
            <a:ext cx="8229600" cy="5029200"/>
          </a:xfrm>
        </p:spPr>
        <p:txBody>
          <a:bodyPr/>
          <a:lstStyle/>
          <a:p>
            <a:pPr algn="ctr">
              <a:buNone/>
            </a:pPr>
            <a:r>
              <a:rPr lang="en-US" b="1" dirty="0"/>
              <a:t>Pros of border security/Immigration</a:t>
            </a:r>
          </a:p>
          <a:p>
            <a:pPr algn="ctr">
              <a:buNone/>
            </a:pPr>
            <a:r>
              <a:rPr lang="en-US" b="1" dirty="0"/>
              <a:t>Economic security</a:t>
            </a:r>
          </a:p>
          <a:p>
            <a:r>
              <a:rPr lang="en-US" dirty="0"/>
              <a:t>The economy of the country becomes boosted</a:t>
            </a:r>
          </a:p>
          <a:p>
            <a:r>
              <a:rPr lang="en-US" dirty="0"/>
              <a:t>Provision of labor is increased in various job opportunities</a:t>
            </a:r>
          </a:p>
          <a:p>
            <a:r>
              <a:rPr lang="en-US" dirty="0"/>
              <a:t>The GDP of America is likely to increase</a:t>
            </a:r>
          </a:p>
        </p:txBody>
      </p:sp>
      <p:pic>
        <p:nvPicPr>
          <p:cNvPr id="5" name="Picture 4">
            <a:extLst>
              <a:ext uri="{FF2B5EF4-FFF2-40B4-BE49-F238E27FC236}">
                <a16:creationId xmlns:a16="http://schemas.microsoft.com/office/drawing/2014/main" id="{2E5D1004-D23C-42AC-8DFE-2B40CCE3CB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 y="3854547"/>
            <a:ext cx="7620000" cy="240663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715000"/>
          </a:xfrm>
        </p:spPr>
        <p:txBody>
          <a:bodyPr/>
          <a:lstStyle/>
          <a:p>
            <a:pPr algn="ctr">
              <a:buNone/>
            </a:pPr>
            <a:r>
              <a:rPr lang="en-US" b="1" dirty="0"/>
              <a:t>Border fence</a:t>
            </a:r>
          </a:p>
          <a:p>
            <a:r>
              <a:rPr lang="en-US" dirty="0"/>
              <a:t>President Trump has been on the forefront of building a border fence or wall </a:t>
            </a:r>
          </a:p>
          <a:p>
            <a:r>
              <a:rPr lang="en-US" dirty="0"/>
              <a:t>The wall will control undocumented entry of Mexicans into the borders of America</a:t>
            </a:r>
          </a:p>
          <a:p>
            <a:r>
              <a:rPr lang="en-US" dirty="0"/>
              <a:t>The issuance of legal documents to reside in America will come at an increased fee </a:t>
            </a:r>
          </a:p>
        </p:txBody>
      </p:sp>
      <p:pic>
        <p:nvPicPr>
          <p:cNvPr id="4" name="Picture 3">
            <a:extLst>
              <a:ext uri="{FF2B5EF4-FFF2-40B4-BE49-F238E27FC236}">
                <a16:creationId xmlns:a16="http://schemas.microsoft.com/office/drawing/2014/main" id="{97A388E2-1429-4146-AA91-5D06FB617C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05200" y="3429000"/>
            <a:ext cx="4772691" cy="3048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2633" y="457200"/>
            <a:ext cx="6798734" cy="1371599"/>
          </a:xfrm>
        </p:spPr>
        <p:txBody>
          <a:bodyPr>
            <a:normAutofit fontScale="90000"/>
          </a:bodyPr>
          <a:lstStyle/>
          <a:p>
            <a:r>
              <a:rPr lang="en-US" dirty="0"/>
              <a:t>Cons: Disadvantages to the workers of America</a:t>
            </a:r>
            <a:br>
              <a:rPr lang="en-US" dirty="0"/>
            </a:br>
            <a:endParaRPr lang="en-US" dirty="0"/>
          </a:p>
        </p:txBody>
      </p:sp>
      <p:sp>
        <p:nvSpPr>
          <p:cNvPr id="3" name="Content Placeholder 2"/>
          <p:cNvSpPr>
            <a:spLocks noGrp="1"/>
          </p:cNvSpPr>
          <p:nvPr>
            <p:ph idx="1"/>
          </p:nvPr>
        </p:nvSpPr>
        <p:spPr>
          <a:xfrm>
            <a:off x="457200" y="1600200"/>
            <a:ext cx="8305800" cy="4800600"/>
          </a:xfrm>
        </p:spPr>
        <p:txBody>
          <a:bodyPr/>
          <a:lstStyle/>
          <a:p>
            <a:r>
              <a:rPr lang="en-US" dirty="0"/>
              <a:t>Citizens of America living in Texas are likely to remain unemployed</a:t>
            </a:r>
          </a:p>
          <a:p>
            <a:r>
              <a:rPr lang="en-US" dirty="0"/>
              <a:t>Increased demand for the employment opportunities</a:t>
            </a:r>
          </a:p>
          <a:p>
            <a:r>
              <a:rPr lang="en-US" dirty="0"/>
              <a:t>Low payment in various sectors like in construction of buildings</a:t>
            </a:r>
          </a:p>
        </p:txBody>
      </p:sp>
      <p:pic>
        <p:nvPicPr>
          <p:cNvPr id="5" name="Picture 4">
            <a:extLst>
              <a:ext uri="{FF2B5EF4-FFF2-40B4-BE49-F238E27FC236}">
                <a16:creationId xmlns:a16="http://schemas.microsoft.com/office/drawing/2014/main" id="{7F1E323A-A436-4762-9FD7-EB59EE0ADE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3428999"/>
            <a:ext cx="7467600" cy="297180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211763"/>
          </a:xfrm>
        </p:spPr>
        <p:txBody>
          <a:bodyPr/>
          <a:lstStyle/>
          <a:p>
            <a:pPr algn="ctr">
              <a:buNone/>
            </a:pPr>
            <a:r>
              <a:rPr lang="en-US" b="1" dirty="0"/>
              <a:t>Higher Crime</a:t>
            </a:r>
          </a:p>
          <a:p>
            <a:r>
              <a:rPr lang="en-US" dirty="0"/>
              <a:t>The level of crime has increased in the state such as rape, murder and robbery</a:t>
            </a:r>
          </a:p>
          <a:p>
            <a:r>
              <a:rPr lang="en-US" dirty="0"/>
              <a:t>Increases in the influx of immigrants has dented security</a:t>
            </a:r>
          </a:p>
          <a:p>
            <a:r>
              <a:rPr lang="en-US" dirty="0"/>
              <a:t>FBI data indicate that crime rate in the state is on ascendency</a:t>
            </a:r>
          </a:p>
        </p:txBody>
      </p:sp>
      <p:pic>
        <p:nvPicPr>
          <p:cNvPr id="4" name="Picture 3">
            <a:extLst>
              <a:ext uri="{FF2B5EF4-FFF2-40B4-BE49-F238E27FC236}">
                <a16:creationId xmlns:a16="http://schemas.microsoft.com/office/drawing/2014/main" id="{FEB3DEE2-79FA-473C-A4C0-75A8278323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0600" y="3276600"/>
            <a:ext cx="7162800" cy="31242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dirty="0"/>
              <a:t>References</a:t>
            </a:r>
          </a:p>
        </p:txBody>
      </p:sp>
      <p:sp>
        <p:nvSpPr>
          <p:cNvPr id="3" name="Content Placeholder 2"/>
          <p:cNvSpPr>
            <a:spLocks noGrp="1"/>
          </p:cNvSpPr>
          <p:nvPr>
            <p:ph idx="1"/>
          </p:nvPr>
        </p:nvSpPr>
        <p:spPr>
          <a:xfrm>
            <a:off x="457200" y="1143000"/>
            <a:ext cx="8229600" cy="5715000"/>
          </a:xfrm>
        </p:spPr>
        <p:txBody>
          <a:bodyPr>
            <a:normAutofit/>
          </a:bodyPr>
          <a:lstStyle/>
          <a:p>
            <a:r>
              <a:rPr lang="en-US" dirty="0" err="1"/>
              <a:t>DeSipio</a:t>
            </a:r>
            <a:r>
              <a:rPr lang="en-US" dirty="0"/>
              <a:t>, L. (2018). </a:t>
            </a:r>
            <a:r>
              <a:rPr lang="en-US" i="1" dirty="0"/>
              <a:t>US immigration in the twenty-first century: Making Americans, remaking America</a:t>
            </a:r>
            <a:r>
              <a:rPr lang="en-US" dirty="0"/>
              <a:t>. </a:t>
            </a:r>
            <a:r>
              <a:rPr lang="en-US" dirty="0" err="1"/>
              <a:t>Routledge</a:t>
            </a:r>
            <a:r>
              <a:rPr lang="en-US" dirty="0"/>
              <a:t>.</a:t>
            </a:r>
          </a:p>
          <a:p>
            <a:r>
              <a:rPr lang="en-US" dirty="0"/>
              <a:t>DOTY, R. L. (2018). Divided Lines. </a:t>
            </a:r>
            <a:r>
              <a:rPr lang="en-US" i="1" dirty="0"/>
              <a:t>Immigration and the Law: Race, Citizenship, and Social Control</a:t>
            </a:r>
            <a:r>
              <a:rPr lang="en-US" dirty="0"/>
              <a:t>, 61.</a:t>
            </a:r>
          </a:p>
          <a:p>
            <a:r>
              <a:rPr lang="en-US" dirty="0" err="1"/>
              <a:t>Izcara</a:t>
            </a:r>
            <a:r>
              <a:rPr lang="en-US" dirty="0"/>
              <a:t> &amp; Palacios, S. P. (2019). Corruption at the Border: Intersections between US </a:t>
            </a:r>
            <a:r>
              <a:rPr lang="en-US" dirty="0" err="1"/>
              <a:t>Labour</a:t>
            </a:r>
            <a:r>
              <a:rPr lang="en-US" dirty="0"/>
              <a:t> Demands, Border Control, and Human Smuggling Economies. </a:t>
            </a:r>
            <a:r>
              <a:rPr lang="en-US" i="1" dirty="0"/>
              <a:t>Antipode</a:t>
            </a:r>
            <a:r>
              <a:rPr lang="en-US" dirty="0"/>
              <a:t>.</a:t>
            </a:r>
          </a:p>
          <a:p>
            <a:r>
              <a:rPr lang="en-US" dirty="0" err="1"/>
              <a:t>Zavaleta</a:t>
            </a:r>
            <a:r>
              <a:rPr lang="en-US" dirty="0"/>
              <a:t>, A. N., &amp; Kaplan, M. A. (2018). Immigrant Caging on the Texas-Mexico Border. </a:t>
            </a:r>
            <a:r>
              <a:rPr lang="en-US" i="1" dirty="0"/>
              <a:t>Rio Grande Valley History</a:t>
            </a:r>
            <a:r>
              <a:rPr lang="en-US" dirty="0"/>
              <a:t>, 341.</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AB946B"/>
      </a:accent1>
      <a:accent2>
        <a:srgbClr val="C04F32"/>
      </a:accent2>
      <a:accent3>
        <a:srgbClr val="DD8C3C"/>
      </a:accent3>
      <a:accent4>
        <a:srgbClr val="8E684C"/>
      </a:accent4>
      <a:accent5>
        <a:srgbClr val="CBAF62"/>
      </a:accent5>
      <a:accent6>
        <a:srgbClr val="803348"/>
      </a:accent6>
      <a:hlink>
        <a:srgbClr val="86724D"/>
      </a:hlink>
      <a:folHlink>
        <a:srgbClr val="B99E84"/>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A2BEDC8B-F191-493B-BA33-0F4F800A89D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Organic</Template>
  <TotalTime>0</TotalTime>
  <Words>715</Words>
  <Application>Microsoft Office PowerPoint</Application>
  <PresentationFormat>On-screen Show (4:3)</PresentationFormat>
  <Paragraphs>44</Paragraphs>
  <Slides>7</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Garamond</vt:lpstr>
      <vt:lpstr>Organic</vt:lpstr>
      <vt:lpstr>PowerPoint Presentation</vt:lpstr>
      <vt:lpstr>Introduction</vt:lpstr>
      <vt:lpstr>Texas Government</vt:lpstr>
      <vt:lpstr>PowerPoint Presentation</vt:lpstr>
      <vt:lpstr>Cons: Disadvantages to the workers of America </vt:lpstr>
      <vt:lpstr>PowerPoint Presentation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2019-04-18T08:15:34Z</dcterms:created>
  <dcterms:modified xsi:type="dcterms:W3CDTF">2019-04-21T03:19:27Z</dcterms:modified>
</cp:coreProperties>
</file>